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08878" y="4368775"/>
            <a:ext cx="8485188" cy="16462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Занятия по дополнительной общеразвивающей программе по подготовке детей к школе «Гармония»</a:t>
            </a:r>
            <a:endParaRPr lang="ru-RU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7" y="471540"/>
            <a:ext cx="476250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3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ЗАНЯТИЯ ПРОХОДЯТ ПО СЛЕДУЮЩИМ ПРЕДМЕТАМ:</a:t>
            </a:r>
            <a:b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364104" y="1980706"/>
            <a:ext cx="9718675" cy="3881437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>
                <a:latin typeface="Arial Black" panose="020B0A04020102020204" pitchFamily="34" charset="0"/>
              </a:rPr>
              <a:t>РАЗВИТИЕ РЕЧИ</a:t>
            </a:r>
          </a:p>
          <a:p>
            <a:r>
              <a:rPr lang="ru-RU" sz="7400" dirty="0" smtClean="0">
                <a:latin typeface="Arial Black" panose="020B0A04020102020204" pitchFamily="34" charset="0"/>
              </a:rPr>
              <a:t>ЗАНИМАТЕЛЬНАЯ МАТЕМАТИКА</a:t>
            </a:r>
          </a:p>
          <a:p>
            <a:r>
              <a:rPr lang="ru-RU" sz="7400" dirty="0" smtClean="0">
                <a:latin typeface="Arial Black" panose="020B0A04020102020204" pitchFamily="34" charset="0"/>
              </a:rPr>
              <a:t>ФУНКЦИОНАЛЬНАЯ ГРАМОТНОСТЬ</a:t>
            </a:r>
          </a:p>
          <a:p>
            <a:r>
              <a:rPr lang="ru-RU" sz="7400" dirty="0" smtClean="0">
                <a:latin typeface="Arial Black" panose="020B0A04020102020204" pitchFamily="34" charset="0"/>
              </a:rPr>
              <a:t>АНГЛИЙСКИЙ ЯЗЫК</a:t>
            </a:r>
          </a:p>
          <a:p>
            <a:endParaRPr lang="ru-RU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7000" dirty="0" err="1" smtClean="0">
                <a:latin typeface="Arial Black" panose="020B0A04020102020204" pitchFamily="34" charset="0"/>
              </a:rPr>
              <a:t>Бейджик</a:t>
            </a:r>
            <a:r>
              <a:rPr lang="ru-RU" sz="7000" dirty="0" smtClean="0">
                <a:latin typeface="Arial Black" panose="020B0A04020102020204" pitchFamily="34" charset="0"/>
              </a:rPr>
              <a:t>, 4 тетради в клетку, канцелярские принадлежности, </a:t>
            </a:r>
            <a:r>
              <a:rPr lang="ru-RU" sz="7000" dirty="0" err="1" smtClean="0">
                <a:latin typeface="Arial Black" panose="020B0A04020102020204" pitchFamily="34" charset="0"/>
              </a:rPr>
              <a:t>сменка</a:t>
            </a:r>
            <a:r>
              <a:rPr lang="ru-RU" sz="7000" dirty="0" smtClean="0">
                <a:latin typeface="Arial Black" panose="020B0A040201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7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ПРОДОЛЖИТЕЛЬНОСТЬ ОДНОГО ЗАНЯТИЯ 35 минут </a:t>
            </a:r>
          </a:p>
          <a:p>
            <a:pPr marL="0" indent="0" algn="ctr">
              <a:buNone/>
            </a:pPr>
            <a:r>
              <a:rPr lang="ru-RU" sz="7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(30 минут занятие +  5 минут динамическая пауза)</a:t>
            </a:r>
          </a:p>
          <a:p>
            <a:pPr marL="0" indent="0" algn="ctr">
              <a:buNone/>
            </a:pPr>
            <a:endParaRPr lang="ru-RU" sz="7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7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ПЕРЕМЕНА 10 минут</a:t>
            </a:r>
            <a:endParaRPr lang="ru-RU" sz="7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4754" y="631954"/>
            <a:ext cx="105830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srgbClr val="FF0000"/>
                </a:solidFill>
              </a:rPr>
              <a:t>Домашнее </a:t>
            </a:r>
            <a:r>
              <a:rPr lang="ru-RU" sz="4400" b="1" dirty="0" smtClean="0">
                <a:solidFill>
                  <a:srgbClr val="FF0000"/>
                </a:solidFill>
              </a:rPr>
              <a:t>задание - </a:t>
            </a:r>
          </a:p>
          <a:p>
            <a:pPr lvl="0"/>
            <a:r>
              <a:rPr lang="ru-RU" sz="4400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4400" u="sng" dirty="0" smtClean="0">
                <a:solidFill>
                  <a:srgbClr val="FF0000"/>
                </a:solidFill>
              </a:rPr>
              <a:t>на сайте гимназии</a:t>
            </a:r>
          </a:p>
          <a:p>
            <a:pPr lvl="0"/>
            <a:endParaRPr lang="ru-RU" sz="4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2942" y="4636270"/>
            <a:ext cx="87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ДОП по подготовке детей к школе "Гармония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17965" y="3615433"/>
            <a:ext cx="39356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Платные услуги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754" y="2596541"/>
            <a:ext cx="10957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Сведения об </a:t>
            </a:r>
            <a:r>
              <a:rPr lang="ru-RU" sz="4000" b="1" dirty="0" err="1">
                <a:solidFill>
                  <a:srgbClr val="0070C0"/>
                </a:solidFill>
              </a:rPr>
              <a:t>образов.организации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39252" y="3304427"/>
            <a:ext cx="778713" cy="50307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312" y="4323319"/>
            <a:ext cx="10239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62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1" y="-98854"/>
            <a:ext cx="1193662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Занятия проходят по субботам </a:t>
            </a:r>
            <a:b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(октябрь-апрель)</a:t>
            </a:r>
            <a:b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 12:00 до 14:50 </a:t>
            </a:r>
            <a:b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33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на здании по адресу: ул. Сибиряков -Гвардейцев, 318</a:t>
            </a:r>
            <a:endParaRPr lang="ru-RU" sz="33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270" y="2745475"/>
            <a:ext cx="11285838" cy="388077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ОКТЯБРЬ			5, 12, 19, 26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НОЯБРЬ			2, 9, 16, 23, 30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ДЕКАБРЬ			7, 14, 21</a:t>
            </a:r>
            <a:endParaRPr lang="ru-RU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ЯНВАРЬ			11,18, 25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ФЕВРАЛЬ		1, 8,15, 22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МАРТ				1, 15, 22, 29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АПРЕЛЬ			5, 12, 19, 26</a:t>
            </a:r>
            <a:endParaRPr lang="ru-RU" sz="28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809" y="0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СТОИМОСТЬ ЗАНЯТИЙ: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374" y="660400"/>
            <a:ext cx="11689492" cy="388077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Black" panose="020B0A04020102020204" pitchFamily="34" charset="0"/>
              </a:rPr>
              <a:t>СТОИМОСТЬ ОДНОГО ЗАНЯТИЯ (35 минут)		200 рублей </a:t>
            </a:r>
          </a:p>
          <a:p>
            <a:r>
              <a:rPr lang="ru-RU" sz="24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СТОИМОСТЬ ОДНОГО УЧЕБНОГО ДНЯ  			800 рублей </a:t>
            </a:r>
          </a:p>
          <a:p>
            <a:r>
              <a:rPr lang="ru-RU" sz="2400" b="1" dirty="0" smtClean="0">
                <a:latin typeface="Arial Black" panose="020B0A04020102020204" pitchFamily="34" charset="0"/>
              </a:rPr>
              <a:t>Октябрь							3200 рублей ( 4 учебных дня)  </a:t>
            </a:r>
          </a:p>
          <a:p>
            <a:r>
              <a:rPr lang="ru-RU" sz="2400" b="1" dirty="0" smtClean="0">
                <a:latin typeface="Arial Black" panose="020B0A04020102020204" pitchFamily="34" charset="0"/>
              </a:rPr>
              <a:t>Ноябрь							4000 рублей  (5 учебных дней)</a:t>
            </a:r>
          </a:p>
          <a:p>
            <a:r>
              <a:rPr lang="ru-RU" sz="2400" b="1" dirty="0" smtClean="0">
                <a:latin typeface="Arial Black" panose="020B0A04020102020204" pitchFamily="34" charset="0"/>
              </a:rPr>
              <a:t>Декабрь							2400рублей (3 </a:t>
            </a:r>
            <a:r>
              <a:rPr lang="ru-RU" sz="2400" b="1" dirty="0">
                <a:latin typeface="Arial Black" panose="020B0A04020102020204" pitchFamily="34" charset="0"/>
              </a:rPr>
              <a:t>учебных дня)</a:t>
            </a:r>
            <a:endParaRPr lang="ru-RU" sz="2400" b="1" dirty="0" smtClean="0">
              <a:latin typeface="Arial Black" panose="020B0A04020102020204" pitchFamily="34" charset="0"/>
            </a:endParaRPr>
          </a:p>
          <a:p>
            <a:r>
              <a:rPr lang="ru-RU" sz="2400" b="1" dirty="0" smtClean="0">
                <a:latin typeface="Arial Black" panose="020B0A04020102020204" pitchFamily="34" charset="0"/>
              </a:rPr>
              <a:t>Январь							2400 рублей (3 </a:t>
            </a:r>
            <a:r>
              <a:rPr lang="ru-RU" sz="2400" b="1" dirty="0">
                <a:latin typeface="Arial Black" panose="020B0A04020102020204" pitchFamily="34" charset="0"/>
              </a:rPr>
              <a:t>учебных дня)</a:t>
            </a:r>
            <a:endParaRPr lang="ru-RU" sz="2400" b="1" dirty="0" smtClean="0">
              <a:latin typeface="Arial Black" panose="020B0A04020102020204" pitchFamily="34" charset="0"/>
            </a:endParaRPr>
          </a:p>
          <a:p>
            <a:r>
              <a:rPr lang="ru-RU" sz="2400" b="1" dirty="0" smtClean="0">
                <a:latin typeface="Arial Black" panose="020B0A04020102020204" pitchFamily="34" charset="0"/>
              </a:rPr>
              <a:t>Февраль							3200 рублей </a:t>
            </a:r>
            <a:r>
              <a:rPr lang="ru-RU" sz="2400" b="1" dirty="0">
                <a:latin typeface="Arial Black" panose="020B0A04020102020204" pitchFamily="34" charset="0"/>
              </a:rPr>
              <a:t>(4 учебных дня)</a:t>
            </a:r>
            <a:endParaRPr lang="ru-RU" sz="2400" b="1" dirty="0" smtClean="0">
              <a:latin typeface="Arial Black" panose="020B0A04020102020204" pitchFamily="34" charset="0"/>
            </a:endParaRPr>
          </a:p>
          <a:p>
            <a:r>
              <a:rPr lang="ru-RU" sz="2400" b="1" dirty="0" smtClean="0">
                <a:latin typeface="Arial Black" panose="020B0A04020102020204" pitchFamily="34" charset="0"/>
              </a:rPr>
              <a:t>Март							     3200 </a:t>
            </a:r>
            <a:r>
              <a:rPr lang="ru-RU" sz="2400" b="1" dirty="0">
                <a:latin typeface="Arial Black" panose="020B0A04020102020204" pitchFamily="34" charset="0"/>
              </a:rPr>
              <a:t>рублей (4 учебных дня)</a:t>
            </a:r>
            <a:endParaRPr lang="ru-RU" sz="2400" b="1" dirty="0" smtClean="0">
              <a:latin typeface="Arial Black" panose="020B0A04020102020204" pitchFamily="34" charset="0"/>
            </a:endParaRPr>
          </a:p>
          <a:p>
            <a:r>
              <a:rPr lang="ru-RU" sz="2400" b="1" dirty="0" smtClean="0">
                <a:latin typeface="Arial Black" panose="020B0A04020102020204" pitchFamily="34" charset="0"/>
              </a:rPr>
              <a:t>Апрель							3200 </a:t>
            </a:r>
            <a:r>
              <a:rPr lang="ru-RU" sz="2400" b="1" dirty="0">
                <a:latin typeface="Arial Black" panose="020B0A04020102020204" pitchFamily="34" charset="0"/>
              </a:rPr>
              <a:t>рублей </a:t>
            </a:r>
            <a:r>
              <a:rPr lang="ru-RU" sz="2400" b="1" dirty="0" smtClean="0">
                <a:latin typeface="Arial Black" panose="020B0A04020102020204" pitchFamily="34" charset="0"/>
              </a:rPr>
              <a:t>(4 </a:t>
            </a:r>
            <a:r>
              <a:rPr lang="ru-RU" sz="2400" b="1" dirty="0">
                <a:latin typeface="Arial Black" panose="020B0A04020102020204" pitchFamily="34" charset="0"/>
              </a:rPr>
              <a:t>учебных </a:t>
            </a:r>
            <a:r>
              <a:rPr lang="ru-RU" sz="2400" b="1" dirty="0" smtClean="0">
                <a:latin typeface="Arial Black" panose="020B0A04020102020204" pitchFamily="34" charset="0"/>
              </a:rPr>
              <a:t>дня)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СТОИМОСТЬ УЧЕБНОГО ГОДА (27 учебных дней)	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21 600 рублей 00 копеек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772" y="197707"/>
            <a:ext cx="10905066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Оплата 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производится в безналичном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порядке</a:t>
            </a:r>
            <a:b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по лицевому счету ребенка</a:t>
            </a:r>
            <a:b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 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счет учреждения ежемесячно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не </a:t>
            </a:r>
            <a:r>
              <a:rPr lang="ru-RU" sz="2800" b="1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позднее </a:t>
            </a:r>
            <a:r>
              <a:rPr lang="ru-RU" sz="2800" b="1" i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15 </a:t>
            </a:r>
            <a:r>
              <a:rPr lang="ru-RU" sz="2800" b="1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числа оплачиваемого  месяца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897" y="2696048"/>
            <a:ext cx="11829536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Алгоритм внесения платежа через СБЕРБАНК ОНЛАЙН</a:t>
            </a:r>
          </a:p>
          <a:p>
            <a:pPr>
              <a:buAutoNum type="arabicPeriod"/>
            </a:pPr>
            <a:r>
              <a:rPr lang="ru-RU" sz="3000" b="1" dirty="0" err="1" smtClean="0">
                <a:latin typeface="Arial Black" panose="020B0A04020102020204" pitchFamily="34" charset="0"/>
              </a:rPr>
              <a:t>ПЛАТЕЖИ:по</a:t>
            </a:r>
            <a:r>
              <a:rPr lang="ru-RU" sz="3000" b="1" dirty="0" smtClean="0">
                <a:latin typeface="Arial Black" panose="020B0A04020102020204" pitchFamily="34" charset="0"/>
              </a:rPr>
              <a:t> лицевому счету ребенка </a:t>
            </a:r>
          </a:p>
          <a:p>
            <a:pPr>
              <a:buAutoNum type="arabicPeriod"/>
            </a:pPr>
            <a:r>
              <a:rPr lang="ru-RU" sz="3000" b="1" dirty="0" smtClean="0">
                <a:latin typeface="Arial Black" panose="020B0A04020102020204" pitchFamily="34" charset="0"/>
              </a:rPr>
              <a:t>Вкладка ОБРАЗОВАНИЕ</a:t>
            </a:r>
          </a:p>
          <a:p>
            <a:pPr>
              <a:buAutoNum type="arabicPeriod"/>
            </a:pPr>
            <a:r>
              <a:rPr lang="ru-RU" sz="3000" b="1" dirty="0" smtClean="0">
                <a:latin typeface="Arial Black" panose="020B0A04020102020204" pitchFamily="34" charset="0"/>
              </a:rPr>
              <a:t>Вкладка ДЕТСКИЕ  САДЫ И ДОШКОЛЬНЫЕ УЧРЕЖДЕНИЯ</a:t>
            </a:r>
          </a:p>
          <a:p>
            <a:pPr>
              <a:buAutoNum type="arabicPeriod"/>
            </a:pPr>
            <a:r>
              <a:rPr lang="ru-RU" sz="3000" b="1" dirty="0" smtClean="0">
                <a:latin typeface="Arial Black" panose="020B0A04020102020204" pitchFamily="34" charset="0"/>
              </a:rPr>
              <a:t>Вкладка ОБРАЗОВАТЕЛЬНЫЕ УЧРЕЖДЕНИЯ </a:t>
            </a:r>
            <a:r>
              <a:rPr lang="ru-RU" sz="3000" b="1" dirty="0" err="1" smtClean="0">
                <a:latin typeface="Arial Black" panose="020B0A04020102020204" pitchFamily="34" charset="0"/>
              </a:rPr>
              <a:t>г.КЕМЕРОВО</a:t>
            </a:r>
            <a:endParaRPr lang="ru-RU" sz="3000" b="1" dirty="0" smtClean="0">
              <a:latin typeface="Arial Black" panose="020B0A04020102020204" pitchFamily="34" charset="0"/>
            </a:endParaRPr>
          </a:p>
          <a:p>
            <a:pPr>
              <a:buAutoNum type="arabicPeriod"/>
            </a:pPr>
            <a:r>
              <a:rPr lang="ru-RU" sz="3000" b="1" dirty="0" smtClean="0">
                <a:latin typeface="Arial Black" panose="020B0A04020102020204" pitchFamily="34" charset="0"/>
              </a:rPr>
              <a:t>ЛИЦЕВОЙ Счет ребенка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8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119</Words>
  <Application>Microsoft Office PowerPoint</Application>
  <PresentationFormat>Произвольный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Занятия по дополнительной общеразвивающей программе по подготовке детей к школе «Гармония»</vt:lpstr>
      <vt:lpstr>ЗАНЯТИЯ ПРОХОДЯТ ПО СЛЕДУЮЩИМ ПРЕДМЕТАМ: </vt:lpstr>
      <vt:lpstr>Презентация PowerPoint</vt:lpstr>
      <vt:lpstr> Занятия проходят по субботам  (октябрь-апрель) с 12:00 до 14:50  на здании по адресу: ул. Сибиряков -Гвардейцев, 318</vt:lpstr>
      <vt:lpstr>СТОИМОСТЬ ЗАНЯТИЙ: </vt:lpstr>
      <vt:lpstr>Оплата производится в безналичном порядке  по лицевому счету ребенка на счет учреждения ежемесячно  не позднее 15 числа оплачиваемого  месяца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Занятия по дополнительной общеразвивающей программе по подготовке детей к школе «Гармония»</dc:title>
  <dc:creator>322</dc:creator>
  <cp:lastModifiedBy>Nyashka</cp:lastModifiedBy>
  <cp:revision>18</cp:revision>
  <dcterms:created xsi:type="dcterms:W3CDTF">2022-09-24T04:25:09Z</dcterms:created>
  <dcterms:modified xsi:type="dcterms:W3CDTF">2024-09-29T09:57:23Z</dcterms:modified>
</cp:coreProperties>
</file>